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92" r:id="rId4"/>
    <p:sldId id="294" r:id="rId5"/>
    <p:sldId id="298" r:id="rId6"/>
    <p:sldId id="299" r:id="rId7"/>
    <p:sldId id="301" r:id="rId8"/>
    <p:sldId id="305" r:id="rId9"/>
    <p:sldId id="304" r:id="rId10"/>
    <p:sldId id="307" r:id="rId11"/>
    <p:sldId id="303" r:id="rId12"/>
    <p:sldId id="296" r:id="rId13"/>
    <p:sldId id="306" r:id="rId14"/>
    <p:sldId id="300" r:id="rId15"/>
    <p:sldId id="302" r:id="rId16"/>
    <p:sldId id="29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82" autoAdjust="0"/>
    <p:restoredTop sz="94660"/>
  </p:normalViewPr>
  <p:slideViewPr>
    <p:cSldViewPr snapToGrid="0">
      <p:cViewPr>
        <p:scale>
          <a:sx n="66" d="100"/>
          <a:sy n="66" d="100"/>
        </p:scale>
        <p:origin x="499" y="1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8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20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0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7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5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0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6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0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9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5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30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E84A4-F64F-487F-B754-DA3B5CD5B58F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64C68-11FB-4D88-AF54-E5EB02892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97" y="1230503"/>
            <a:ext cx="7885891" cy="41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255537" y="-513198"/>
            <a:ext cx="9680926" cy="7884396"/>
            <a:chOff x="1696988" y="-513198"/>
            <a:chExt cx="9680926" cy="78843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988" y="-513198"/>
              <a:ext cx="4434973" cy="788439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22543" y="1210306"/>
              <a:ext cx="7878875" cy="4431867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0" y="413775"/>
            <a:ext cx="4872942" cy="854925"/>
            <a:chOff x="3965152" y="1392586"/>
            <a:chExt cx="3784842" cy="13070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이등변 삼각형 5"/>
            <p:cNvSpPr/>
            <p:nvPr/>
          </p:nvSpPr>
          <p:spPr>
            <a:xfrm rot="5400000">
              <a:off x="6878947" y="1828584"/>
              <a:ext cx="1307046" cy="4350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65152" y="1400031"/>
              <a:ext cx="3349793" cy="1294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6605" y="539905"/>
            <a:ext cx="4414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Data Acquisition Module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142"/>
            <a:ext cx="12192000" cy="57957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339090"/>
            <a:ext cx="8239760" cy="617982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1" y="413775"/>
            <a:ext cx="4449338" cy="854925"/>
            <a:chOff x="3965152" y="1392586"/>
            <a:chExt cx="3784842" cy="13070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이등변 삼각형 5"/>
            <p:cNvSpPr/>
            <p:nvPr/>
          </p:nvSpPr>
          <p:spPr>
            <a:xfrm rot="5400000">
              <a:off x="6878947" y="1828584"/>
              <a:ext cx="1307046" cy="4350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65152" y="1400031"/>
              <a:ext cx="3349793" cy="1294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6605" y="539905"/>
            <a:ext cx="395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금요일의 전기모임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sp>
        <p:nvSpPr>
          <p:cNvPr id="12" name="직사각형 2"/>
          <p:cNvSpPr/>
          <p:nvPr/>
        </p:nvSpPr>
        <p:spPr>
          <a:xfrm>
            <a:off x="2216677" y="2086446"/>
            <a:ext cx="7632506" cy="4561856"/>
          </a:xfrm>
          <a:prstGeom prst="rect">
            <a:avLst/>
          </a:prstGeom>
          <a:solidFill>
            <a:schemeClr val="bg2">
              <a:lumMod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언제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?</a:t>
            </a:r>
            <a:b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</a:br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2018</a:t>
            </a:r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년 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1</a:t>
            </a:r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학기 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– (2</a:t>
            </a:r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학기 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?)</a:t>
            </a:r>
            <a:b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</a:b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</a:t>
            </a:r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매주 금요일 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12</a:t>
            </a:r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시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-1</a:t>
            </a:r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시 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(</a:t>
            </a:r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조정 가능</a:t>
            </a:r>
            <a:r>
              <a:rPr lang="en-US" altLang="ko-KR" sz="26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)</a:t>
            </a:r>
          </a:p>
          <a:p>
            <a:endParaRPr lang="en-US" altLang="ko-KR" sz="1000" dirty="0">
              <a:solidFill>
                <a:schemeClr val="bg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endParaRPr lang="en-US" altLang="ko-KR" sz="100" dirty="0">
              <a:solidFill>
                <a:schemeClr val="bg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무엇을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?</a:t>
            </a:r>
            <a:b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</a:br>
            <a:r>
              <a:rPr lang="en-US" altLang="ko-KR" sz="26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</a:t>
            </a:r>
            <a:r>
              <a:rPr lang="ko-KR" altLang="en-US" sz="26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전기과</a:t>
            </a:r>
            <a:r>
              <a:rPr lang="en-US" altLang="ko-KR" sz="26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/</a:t>
            </a:r>
            <a:r>
              <a:rPr lang="ko-KR" altLang="en-US" sz="26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컴공과의 모든 것을 공부해보자</a:t>
            </a:r>
            <a:r>
              <a:rPr lang="en-US" altLang="ko-KR" sz="26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!</a:t>
            </a:r>
            <a:br>
              <a:rPr lang="en-US" altLang="ko-KR" sz="26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</a:br>
            <a:r>
              <a:rPr lang="en-US" altLang="ko-KR" sz="26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 </a:t>
            </a:r>
            <a:r>
              <a:rPr lang="en-US" altLang="ko-KR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Ex) </a:t>
            </a:r>
            <a:r>
              <a:rPr lang="ko-KR" altLang="en-US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코딩 어떻게 하나요</a:t>
            </a:r>
            <a:r>
              <a:rPr lang="en-US" altLang="ko-KR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아두이노는 무엇인가요</a:t>
            </a:r>
            <a:r>
              <a:rPr lang="en-US" altLang="ko-KR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회로는 왜 있나요</a:t>
            </a:r>
            <a:r>
              <a:rPr lang="en-US" altLang="ko-KR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,</a:t>
            </a:r>
            <a:br>
              <a:rPr lang="en-US" altLang="ko-KR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</a:br>
            <a:r>
              <a:rPr lang="en-US" altLang="ko-KR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        </a:t>
            </a:r>
            <a:r>
              <a:rPr lang="ko-KR" altLang="en-US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로켓은 어떻게 만드나요</a:t>
            </a:r>
            <a:r>
              <a:rPr lang="en-US" altLang="ko-KR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?</a:t>
            </a:r>
          </a:p>
          <a:p>
            <a:endParaRPr lang="en-US" altLang="ko-KR" sz="1000" dirty="0" smtClean="0">
              <a:solidFill>
                <a:schemeClr val="bg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endParaRPr lang="en-US" altLang="ko-KR" sz="100" dirty="0">
              <a:solidFill>
                <a:schemeClr val="bg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왜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?</a:t>
            </a:r>
            <a:b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</a:b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</a:t>
            </a:r>
            <a:r>
              <a:rPr lang="ko-KR" altLang="en-US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우리모두 다같이 전자부가 되자</a:t>
            </a:r>
            <a:r>
              <a:rPr lang="en-US" altLang="ko-KR" sz="26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!</a:t>
            </a:r>
          </a:p>
          <a:p>
            <a:endParaRPr lang="en-US" altLang="ko-KR" sz="600" dirty="0">
              <a:solidFill>
                <a:schemeClr val="bg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09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6029" y="2876114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What we’re </a:t>
            </a:r>
            <a:r>
              <a:rPr lang="en-US" altLang="ko-KR" sz="6000" dirty="0" err="1" smtClean="0">
                <a:latin typeface="a명월L" panose="02020600000000000000" pitchFamily="18" charset="-127"/>
                <a:ea typeface="a명월L" panose="02020600000000000000" pitchFamily="18" charset="-127"/>
              </a:rPr>
              <a:t>gonna</a:t>
            </a:r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 do: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63" y="-215775"/>
            <a:ext cx="9183208" cy="517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3078" y="1704706"/>
            <a:ext cx="7943106" cy="595733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2" y="413775"/>
            <a:ext cx="5301207" cy="854925"/>
            <a:chOff x="3965152" y="1392586"/>
            <a:chExt cx="3784842" cy="13070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이등변 삼각형 5"/>
            <p:cNvSpPr/>
            <p:nvPr/>
          </p:nvSpPr>
          <p:spPr>
            <a:xfrm rot="5400000">
              <a:off x="6878947" y="1828584"/>
              <a:ext cx="1307046" cy="4350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65152" y="1400031"/>
              <a:ext cx="3349793" cy="1294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6605" y="539905"/>
            <a:ext cx="434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통신 향상 </a:t>
            </a:r>
            <a:r>
              <a:rPr lang="en-US" altLang="ko-KR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… w/ Fashion!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0" y="1430492"/>
            <a:ext cx="10163039" cy="52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7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6029" y="785461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전 자 부 </a:t>
            </a:r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…?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593115" y="1801124"/>
            <a:ext cx="2129564" cy="2769607"/>
            <a:chOff x="2844242" y="2112645"/>
            <a:chExt cx="1890034" cy="2458086"/>
          </a:xfrm>
        </p:grpSpPr>
        <p:grpSp>
          <p:nvGrpSpPr>
            <p:cNvPr id="17" name="Group 16"/>
            <p:cNvGrpSpPr/>
            <p:nvPr/>
          </p:nvGrpSpPr>
          <p:grpSpPr>
            <a:xfrm>
              <a:off x="2900090" y="2112645"/>
              <a:ext cx="1778338" cy="1778338"/>
              <a:chOff x="3540641" y="1262619"/>
              <a:chExt cx="1903228" cy="19032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2990" y="1476895"/>
                <a:ext cx="1578529" cy="1393522"/>
              </a:xfrm>
              <a:prstGeom prst="rect">
                <a:avLst/>
              </a:prstGeom>
            </p:spPr>
          </p:pic>
          <p:sp>
            <p:nvSpPr>
              <p:cNvPr id="7" name="Oval 6"/>
              <p:cNvSpPr/>
              <p:nvPr/>
            </p:nvSpPr>
            <p:spPr>
              <a:xfrm>
                <a:off x="3540641" y="1262619"/>
                <a:ext cx="1903228" cy="190322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844242" y="4078288"/>
              <a:ext cx="18900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b="1" dirty="0" smtClean="0">
                  <a:latin typeface="a명월L" panose="02020600000000000000" pitchFamily="18" charset="-127"/>
                  <a:ea typeface="a명월L" panose="02020600000000000000" pitchFamily="18" charset="-127"/>
                </a:rPr>
                <a:t>제  어</a:t>
              </a:r>
              <a:endParaRPr lang="en-US" altLang="ko-KR" sz="2600" b="1" dirty="0">
                <a:latin typeface="a명월L" panose="02020600000000000000" pitchFamily="18" charset="-127"/>
                <a:ea typeface="a명월L" panose="02020600000000000000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96865" y="5162266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All about data acquisition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693829" y="2112645"/>
            <a:ext cx="8771836" cy="2458086"/>
            <a:chOff x="549633" y="2112645"/>
            <a:chExt cx="8771836" cy="2458086"/>
          </a:xfrm>
        </p:grpSpPr>
        <p:grpSp>
          <p:nvGrpSpPr>
            <p:cNvPr id="2" name="Group 1"/>
            <p:cNvGrpSpPr/>
            <p:nvPr/>
          </p:nvGrpSpPr>
          <p:grpSpPr>
            <a:xfrm>
              <a:off x="549633" y="2113439"/>
              <a:ext cx="1890034" cy="2457292"/>
              <a:chOff x="549633" y="2113439"/>
              <a:chExt cx="1890034" cy="2457292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05482" y="2113439"/>
                <a:ext cx="1778338" cy="1778338"/>
                <a:chOff x="1180213" y="1354763"/>
                <a:chExt cx="1903228" cy="1903228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7801" y="1552351"/>
                  <a:ext cx="1508051" cy="1508051"/>
                </a:xfrm>
                <a:prstGeom prst="rect">
                  <a:avLst/>
                </a:prstGeom>
              </p:spPr>
            </p:pic>
            <p:sp>
              <p:nvSpPr>
                <p:cNvPr id="5" name="Oval 4"/>
                <p:cNvSpPr/>
                <p:nvPr/>
              </p:nvSpPr>
              <p:spPr>
                <a:xfrm>
                  <a:off x="1180213" y="1354763"/>
                  <a:ext cx="1903228" cy="1903228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549633" y="4078288"/>
                <a:ext cx="189003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600" b="1" dirty="0" smtClean="0">
                    <a:latin typeface="a명월L" panose="02020600000000000000" pitchFamily="18" charset="-127"/>
                    <a:ea typeface="a명월L" panose="02020600000000000000" pitchFamily="18" charset="-127"/>
                  </a:rPr>
                  <a:t>통  신</a:t>
                </a:r>
                <a:endParaRPr lang="en-US" altLang="ko-KR" sz="2600" b="1" dirty="0">
                  <a:latin typeface="a명월L" panose="02020600000000000000" pitchFamily="18" charset="-127"/>
                  <a:ea typeface="a명월L" panose="02020600000000000000" pitchFamily="18" charset="-127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30086" y="2112645"/>
              <a:ext cx="1890034" cy="2458086"/>
              <a:chOff x="5150983" y="2112645"/>
              <a:chExt cx="1890034" cy="245808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194698" y="2112645"/>
                <a:ext cx="1778338" cy="1778338"/>
                <a:chOff x="6242023" y="1238800"/>
                <a:chExt cx="1903228" cy="1903228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0602" y="1256956"/>
                  <a:ext cx="1728209" cy="1866916"/>
                </a:xfrm>
                <a:prstGeom prst="rect">
                  <a:avLst/>
                </a:prstGeom>
              </p:spPr>
            </p:pic>
            <p:sp>
              <p:nvSpPr>
                <p:cNvPr id="33" name="Oval 32"/>
                <p:cNvSpPr/>
                <p:nvPr/>
              </p:nvSpPr>
              <p:spPr>
                <a:xfrm>
                  <a:off x="6242023" y="1238800"/>
                  <a:ext cx="1903228" cy="1903228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5150983" y="4078288"/>
                <a:ext cx="189003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600" b="1" dirty="0" smtClean="0">
                    <a:latin typeface="a명월L" panose="02020600000000000000" pitchFamily="18" charset="-127"/>
                    <a:ea typeface="a명월L" panose="02020600000000000000" pitchFamily="18" charset="-127"/>
                  </a:rPr>
                  <a:t>회  로</a:t>
                </a:r>
                <a:endParaRPr lang="en-US" altLang="ko-KR" sz="2600" b="1" dirty="0">
                  <a:latin typeface="a명월L" panose="02020600000000000000" pitchFamily="18" charset="-127"/>
                  <a:ea typeface="a명월L" panose="02020600000000000000" pitchFamily="18" charset="-127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136827" y="2112645"/>
              <a:ext cx="1890034" cy="2458086"/>
              <a:chOff x="7457724" y="2112645"/>
              <a:chExt cx="1890034" cy="24580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7489306" y="2112645"/>
                <a:ext cx="1822677" cy="1778338"/>
                <a:chOff x="8122060" y="1476895"/>
                <a:chExt cx="1950681" cy="1903228"/>
              </a:xfrm>
            </p:grpSpPr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2060" y="1567345"/>
                  <a:ext cx="1950681" cy="1722327"/>
                </a:xfrm>
                <a:prstGeom prst="rect">
                  <a:avLst/>
                </a:prstGeom>
              </p:spPr>
            </p:pic>
            <p:sp>
              <p:nvSpPr>
                <p:cNvPr id="38" name="Oval 37"/>
                <p:cNvSpPr/>
                <p:nvPr/>
              </p:nvSpPr>
              <p:spPr>
                <a:xfrm>
                  <a:off x="8145787" y="1476895"/>
                  <a:ext cx="1903228" cy="1903228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7457724" y="4078288"/>
                <a:ext cx="189003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600" b="1" dirty="0" smtClean="0">
                    <a:latin typeface="a명월L" panose="02020600000000000000" pitchFamily="18" charset="-127"/>
                    <a:ea typeface="a명월L" panose="02020600000000000000" pitchFamily="18" charset="-127"/>
                  </a:rPr>
                  <a:t>센  서</a:t>
                </a:r>
                <a:endParaRPr lang="en-US" altLang="ko-KR" sz="2600" b="1" dirty="0">
                  <a:latin typeface="a명월L" panose="02020600000000000000" pitchFamily="18" charset="-127"/>
                  <a:ea typeface="a명월L" panose="02020600000000000000" pitchFamily="18" charset="-127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431435" y="2112645"/>
              <a:ext cx="1890034" cy="2458086"/>
              <a:chOff x="9752332" y="2112645"/>
              <a:chExt cx="1890034" cy="2458086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9808180" y="2112645"/>
                <a:ext cx="1778338" cy="1778338"/>
                <a:chOff x="10200898" y="1476895"/>
                <a:chExt cx="1903228" cy="1903228"/>
              </a:xfrm>
            </p:grpSpPr>
            <p:sp>
              <p:nvSpPr>
                <p:cNvPr id="42" name="직사각형 2"/>
                <p:cNvSpPr/>
                <p:nvPr/>
              </p:nvSpPr>
              <p:spPr>
                <a:xfrm>
                  <a:off x="10311810" y="1586326"/>
                  <a:ext cx="1681404" cy="16843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600" dirty="0">
                    <a:solidFill>
                      <a:schemeClr val="bg1"/>
                    </a:solidFill>
                    <a:latin typeface="a명월L" panose="02020600000000000000" pitchFamily="18" charset="-127"/>
                    <a:ea typeface="a명월L" panose="02020600000000000000" pitchFamily="18" charset="-127"/>
                  </a:endParaRPr>
                </a:p>
                <a:p>
                  <a:r>
                    <a:rPr lang="ko-KR" altLang="en-US" sz="3200" dirty="0">
                      <a:solidFill>
                        <a:schemeClr val="tx1"/>
                      </a:solidFill>
                      <a:latin typeface="a명월L" panose="02020600000000000000" pitchFamily="18" charset="-127"/>
                      <a:ea typeface="a명월L" panose="02020600000000000000" pitchFamily="18" charset="-127"/>
                    </a:rPr>
                    <a:t> </a:t>
                  </a:r>
                  <a:endParaRPr lang="en-US" altLang="ko-KR" sz="3200" dirty="0">
                    <a:solidFill>
                      <a:schemeClr val="bg1"/>
                    </a:solidFill>
                    <a:latin typeface="a명월L" panose="02020600000000000000" pitchFamily="18" charset="-127"/>
                    <a:ea typeface="a명월L" panose="02020600000000000000" pitchFamily="18" charset="-127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0200898" y="1476895"/>
                  <a:ext cx="1903228" cy="1903228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9752332" y="4078288"/>
                <a:ext cx="189003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600" b="1" dirty="0" smtClean="0">
                    <a:latin typeface="a명월L" panose="02020600000000000000" pitchFamily="18" charset="-127"/>
                    <a:ea typeface="a명월L" panose="02020600000000000000" pitchFamily="18" charset="-127"/>
                  </a:rPr>
                  <a:t>코  딩</a:t>
                </a:r>
                <a:endParaRPr lang="en-US" altLang="ko-KR" sz="2600" b="1" dirty="0">
                  <a:latin typeface="a명월L" panose="02020600000000000000" pitchFamily="18" charset="-127"/>
                  <a:ea typeface="a명월L" panose="02020600000000000000" pitchFamily="18" charset="-127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996865" y="5558063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…… and CONTROL!!!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6" y="164647"/>
            <a:ext cx="5800725" cy="5505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375" y="-63559"/>
            <a:ext cx="8194393" cy="477070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60" y="2187889"/>
            <a:ext cx="8422574" cy="526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5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-0.09649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58333E-6 -1.85185E-6 L -4.58333E-6 -0.070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8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6029" y="2876114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a명월L" panose="02020600000000000000" pitchFamily="18" charset="-127"/>
                <a:ea typeface="a명월L" panose="02020600000000000000" pitchFamily="18" charset="-127"/>
              </a:rPr>
              <a:t>Why </a:t>
            </a:r>
            <a:r>
              <a:rPr lang="ko-KR" altLang="en-US" sz="6000" dirty="0">
                <a:latin typeface="a명월L" panose="02020600000000000000" pitchFamily="18" charset="-127"/>
                <a:ea typeface="a명월L" panose="02020600000000000000" pitchFamily="18" charset="-127"/>
              </a:rPr>
              <a:t>전자부</a:t>
            </a:r>
            <a:r>
              <a:rPr lang="en-US" altLang="ko-KR" sz="6000" dirty="0">
                <a:latin typeface="a명월L" panose="02020600000000000000" pitchFamily="18" charset="-127"/>
                <a:ea typeface="a명월L" panose="02020600000000000000" pitchFamily="18" charset="-127"/>
              </a:rPr>
              <a:t>?: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  <p:sp>
        <p:nvSpPr>
          <p:cNvPr id="24" name="직사각형 2"/>
          <p:cNvSpPr/>
          <p:nvPr/>
        </p:nvSpPr>
        <p:spPr>
          <a:xfrm>
            <a:off x="566816" y="1917261"/>
            <a:ext cx="11058368" cy="4390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600" dirty="0">
              <a:solidFill>
                <a:schemeClr val="bg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1. 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돈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… 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돈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… 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돈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…!</a:t>
            </a:r>
            <a:endParaRPr lang="en-US" altLang="ko-KR" sz="3200" dirty="0">
              <a:solidFill>
                <a:schemeClr val="tx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	&gt;&gt; 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최다 예산 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(2018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년 현재 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500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만 원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/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연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2. 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전기과도 궁금해요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!</a:t>
            </a:r>
          </a:p>
          <a:p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	&gt;&gt; 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전기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-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기계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-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항공을 아우르는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/>
            </a:r>
            <a:b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</a:b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		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융합 인재가 되자</a:t>
            </a:r>
            <a:r>
              <a:rPr lang="en-US" altLang="ko-KR" sz="3200" dirty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!</a:t>
            </a:r>
            <a:endParaRPr lang="en-US" altLang="ko-KR" sz="3200" dirty="0" smtClean="0">
              <a:solidFill>
                <a:schemeClr val="tx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3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. </a:t>
            </a:r>
            <a:r>
              <a:rPr lang="en-US" altLang="ko-KR" sz="3200" dirty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All about fashion!</a:t>
            </a:r>
          </a:p>
          <a:p>
            <a:r>
              <a:rPr lang="en-US" altLang="ko-KR" sz="3200" dirty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	&gt;&gt; 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로켓 스트리밍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! RCS </a:t>
            </a:r>
            <a:r>
              <a:rPr lang="ko-KR" altLang="en-US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제어</a:t>
            </a:r>
            <a:r>
              <a:rPr lang="en-US" altLang="ko-KR" sz="3200" dirty="0" smtClean="0">
                <a:solidFill>
                  <a:schemeClr val="tx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!</a:t>
            </a:r>
            <a:endParaRPr lang="en-US" altLang="ko-KR" sz="3200" dirty="0">
              <a:solidFill>
                <a:schemeClr val="tx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97701" y="1342663"/>
            <a:ext cx="1921397" cy="193440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217" y="3699376"/>
            <a:ext cx="2804881" cy="280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9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3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 uiExpand="1" build="p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06" y="0"/>
            <a:ext cx="614838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0346" y="4201328"/>
            <a:ext cx="4771309" cy="1015663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감사합니다</a:t>
            </a:r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!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53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6029" y="2876114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전 자 부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9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6029" y="2876114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전 자 부 </a:t>
            </a:r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…?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1327" y="2048809"/>
            <a:ext cx="2285007" cy="2970809"/>
            <a:chOff x="549633" y="2113439"/>
            <a:chExt cx="1890034" cy="2457292"/>
          </a:xfrm>
        </p:grpSpPr>
        <p:grpSp>
          <p:nvGrpSpPr>
            <p:cNvPr id="16" name="Group 15"/>
            <p:cNvGrpSpPr/>
            <p:nvPr/>
          </p:nvGrpSpPr>
          <p:grpSpPr>
            <a:xfrm>
              <a:off x="605482" y="2113439"/>
              <a:ext cx="1778338" cy="1778338"/>
              <a:chOff x="1180213" y="1354763"/>
              <a:chExt cx="1903228" cy="190322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7801" y="1552351"/>
                <a:ext cx="1508051" cy="1508051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1180213" y="1354763"/>
                <a:ext cx="1903228" cy="190322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49633" y="4078288"/>
              <a:ext cx="18900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b="1" dirty="0" smtClean="0">
                  <a:latin typeface="a명월L" panose="02020600000000000000" pitchFamily="18" charset="-127"/>
                  <a:ea typeface="a명월L" panose="02020600000000000000" pitchFamily="18" charset="-127"/>
                </a:rPr>
                <a:t>통  신</a:t>
              </a:r>
              <a:endParaRPr lang="en-US" altLang="ko-KR" sz="2600" b="1" dirty="0">
                <a:latin typeface="a명월L" panose="02020600000000000000" pitchFamily="18" charset="-127"/>
                <a:ea typeface="a명월L" panose="02020600000000000000" pitchFamily="18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74700" y="2050428"/>
            <a:ext cx="2283024" cy="2969190"/>
            <a:chOff x="5150983" y="2112645"/>
            <a:chExt cx="1890034" cy="2458086"/>
          </a:xfrm>
        </p:grpSpPr>
        <p:grpSp>
          <p:nvGrpSpPr>
            <p:cNvPr id="18" name="Group 17"/>
            <p:cNvGrpSpPr/>
            <p:nvPr/>
          </p:nvGrpSpPr>
          <p:grpSpPr>
            <a:xfrm>
              <a:off x="5194698" y="2112645"/>
              <a:ext cx="1778338" cy="1778338"/>
              <a:chOff x="6242023" y="1238800"/>
              <a:chExt cx="1903228" cy="190322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0602" y="1256956"/>
                <a:ext cx="1728209" cy="1866916"/>
              </a:xfrm>
              <a:prstGeom prst="rect">
                <a:avLst/>
              </a:prstGeom>
            </p:spPr>
          </p:pic>
          <p:sp>
            <p:nvSpPr>
              <p:cNvPr id="13" name="Oval 12"/>
              <p:cNvSpPr/>
              <p:nvPr/>
            </p:nvSpPr>
            <p:spPr>
              <a:xfrm>
                <a:off x="6242023" y="1238800"/>
                <a:ext cx="1903228" cy="190322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150983" y="4078288"/>
              <a:ext cx="18900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b="1" dirty="0" smtClean="0">
                  <a:latin typeface="a명월L" panose="02020600000000000000" pitchFamily="18" charset="-127"/>
                  <a:ea typeface="a명월L" panose="02020600000000000000" pitchFamily="18" charset="-127"/>
                </a:rPr>
                <a:t>회  로</a:t>
              </a:r>
              <a:endParaRPr lang="en-US" altLang="ko-KR" sz="2600" b="1" dirty="0">
                <a:latin typeface="a명월L" panose="02020600000000000000" pitchFamily="18" charset="-127"/>
                <a:ea typeface="a명월L" panose="02020600000000000000" pitchFamily="18" charset="-127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14297" y="2046064"/>
            <a:ext cx="2286380" cy="2973554"/>
            <a:chOff x="7457724" y="2112645"/>
            <a:chExt cx="1890034" cy="2458086"/>
          </a:xfrm>
        </p:grpSpPr>
        <p:grpSp>
          <p:nvGrpSpPr>
            <p:cNvPr id="19" name="Group 18"/>
            <p:cNvGrpSpPr/>
            <p:nvPr/>
          </p:nvGrpSpPr>
          <p:grpSpPr>
            <a:xfrm>
              <a:off x="7489306" y="2112645"/>
              <a:ext cx="1822677" cy="1778338"/>
              <a:chOff x="8122060" y="1476895"/>
              <a:chExt cx="1950681" cy="190322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060" y="1567345"/>
                <a:ext cx="1950681" cy="1722327"/>
              </a:xfrm>
              <a:prstGeom prst="rect">
                <a:avLst/>
              </a:prstGeom>
            </p:spPr>
          </p:pic>
          <p:sp>
            <p:nvSpPr>
              <p:cNvPr id="15" name="Oval 14"/>
              <p:cNvSpPr/>
              <p:nvPr/>
            </p:nvSpPr>
            <p:spPr>
              <a:xfrm>
                <a:off x="8145787" y="1476895"/>
                <a:ext cx="1903228" cy="190322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457724" y="4078288"/>
              <a:ext cx="18900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b="1" dirty="0" smtClean="0">
                  <a:latin typeface="a명월L" panose="02020600000000000000" pitchFamily="18" charset="-127"/>
                  <a:ea typeface="a명월L" panose="02020600000000000000" pitchFamily="18" charset="-127"/>
                </a:rPr>
                <a:t>센  서</a:t>
              </a:r>
              <a:endParaRPr lang="en-US" altLang="ko-KR" sz="2600" b="1" dirty="0">
                <a:latin typeface="a명월L" panose="02020600000000000000" pitchFamily="18" charset="-127"/>
                <a:ea typeface="a명월L" panose="02020600000000000000" pitchFamily="18" charset="-127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234294" y="2046064"/>
            <a:ext cx="2286380" cy="2973554"/>
            <a:chOff x="9752332" y="2112645"/>
            <a:chExt cx="1890034" cy="2458086"/>
          </a:xfrm>
        </p:grpSpPr>
        <p:grpSp>
          <p:nvGrpSpPr>
            <p:cNvPr id="20" name="Group 19"/>
            <p:cNvGrpSpPr/>
            <p:nvPr/>
          </p:nvGrpSpPr>
          <p:grpSpPr>
            <a:xfrm>
              <a:off x="9808180" y="2112645"/>
              <a:ext cx="1778338" cy="1778338"/>
              <a:chOff x="10200898" y="1476895"/>
              <a:chExt cx="1903228" cy="1903228"/>
            </a:xfrm>
          </p:grpSpPr>
          <p:sp>
            <p:nvSpPr>
              <p:cNvPr id="12" name="직사각형 2"/>
              <p:cNvSpPr/>
              <p:nvPr/>
            </p:nvSpPr>
            <p:spPr>
              <a:xfrm>
                <a:off x="10311810" y="1586326"/>
                <a:ext cx="1681404" cy="16843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600" dirty="0">
                  <a:solidFill>
                    <a:schemeClr val="bg1"/>
                  </a:solidFill>
                  <a:latin typeface="a명월L" panose="02020600000000000000" pitchFamily="18" charset="-127"/>
                  <a:ea typeface="a명월L" panose="02020600000000000000" pitchFamily="18" charset="-127"/>
                </a:endParaRPr>
              </a:p>
              <a:p>
                <a:r>
                  <a:rPr lang="ko-KR" altLang="en-US" sz="3200" dirty="0">
                    <a:solidFill>
                      <a:schemeClr val="tx1"/>
                    </a:solidFill>
                    <a:latin typeface="a명월L" panose="02020600000000000000" pitchFamily="18" charset="-127"/>
                    <a:ea typeface="a명월L" panose="02020600000000000000" pitchFamily="18" charset="-127"/>
                  </a:rPr>
                  <a:t> </a:t>
                </a:r>
                <a:endParaRPr lang="en-US" altLang="ko-KR" sz="3200" dirty="0">
                  <a:solidFill>
                    <a:schemeClr val="bg1"/>
                  </a:solidFill>
                  <a:latin typeface="a명월L" panose="02020600000000000000" pitchFamily="18" charset="-127"/>
                  <a:ea typeface="a명월L" panose="02020600000000000000" pitchFamily="18" charset="-127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0200898" y="1476895"/>
                <a:ext cx="1903228" cy="190322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9752332" y="4078288"/>
              <a:ext cx="18900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b="1" dirty="0" smtClean="0">
                  <a:latin typeface="a명월L" panose="02020600000000000000" pitchFamily="18" charset="-127"/>
                  <a:ea typeface="a명월L" panose="02020600000000000000" pitchFamily="18" charset="-127"/>
                </a:rPr>
                <a:t>코  딩</a:t>
              </a:r>
              <a:endParaRPr lang="en-US" altLang="ko-KR" sz="2600" b="1" dirty="0">
                <a:latin typeface="a명월L" panose="02020600000000000000" pitchFamily="18" charset="-127"/>
                <a:ea typeface="a명월L" panose="02020600000000000000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96865" y="5043917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… All about data acquisition!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5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3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6029" y="2876114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What we did: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64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3173" y="2160843"/>
            <a:ext cx="5784112" cy="3253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575" y="2160845"/>
            <a:ext cx="5784112" cy="325356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1" y="413775"/>
            <a:ext cx="6400801" cy="854925"/>
            <a:chOff x="3965152" y="1392586"/>
            <a:chExt cx="3784842" cy="13070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이등변 삼각형 5"/>
            <p:cNvSpPr/>
            <p:nvPr/>
          </p:nvSpPr>
          <p:spPr>
            <a:xfrm rot="5400000">
              <a:off x="6878947" y="1828584"/>
              <a:ext cx="1307046" cy="4350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65152" y="1400031"/>
              <a:ext cx="3349793" cy="1294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6605" y="539905"/>
            <a:ext cx="5612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Identity </a:t>
            </a:r>
            <a:r>
              <a:rPr lang="ko-KR" altLang="en-US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급 </a:t>
            </a:r>
            <a:r>
              <a:rPr lang="en-US" altLang="ko-KR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II</a:t>
            </a:r>
            <a:r>
              <a:rPr lang="ko-KR" altLang="en-US" sz="3200" dirty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형 발사체 전자부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16677" y="2086446"/>
            <a:ext cx="7632506" cy="4561856"/>
          </a:xfrm>
          <a:prstGeom prst="rect">
            <a:avLst/>
          </a:prstGeom>
          <a:solidFill>
            <a:schemeClr val="bg2">
              <a:lumMod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600" dirty="0">
              <a:solidFill>
                <a:schemeClr val="bg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Arduino</a:t>
            </a:r>
            <a:r>
              <a:rPr lang="en-US" altLang="ko-KR" sz="3200" dirty="0" smtClean="0">
                <a:solidFill>
                  <a:schemeClr val="bg1"/>
                </a:solidFill>
                <a:latin typeface="a명월L" panose="02020600000000000000" pitchFamily="18" charset="-127"/>
                <a:ea typeface="a명월L" panose="02020600000000000000" pitchFamily="18" charset="-127"/>
              </a:rPr>
              <a:t> AtMega2560 </a:t>
            </a:r>
            <a:r>
              <a:rPr lang="el-GR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μ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Processor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GY-91 9-axis sensor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- 3-axis gyroscopic sensor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- 3-axis accelerometer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- barometer/altimeter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l-GR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μ</a:t>
            </a:r>
            <a:r>
              <a:rPr lang="en-US" altLang="ko-KR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SDcard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data logging w/ 10ms interval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Zigbee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(IEEE 802.15.4 standard) real-time data/state acquisition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a명월L" panose="02020600000000000000" pitchFamily="18" charset="-127"/>
                <a:cs typeface="Times New Roman" panose="02020603050405020304" pitchFamily="18" charset="0"/>
              </a:rPr>
              <a:t>Automatic parachute ejection code</a:t>
            </a:r>
            <a:endParaRPr lang="en-US" altLang="ko-KR" sz="3200" dirty="0">
              <a:solidFill>
                <a:schemeClr val="bg1"/>
              </a:solidFill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78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6029" y="2876114"/>
            <a:ext cx="1041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What we </a:t>
            </a:r>
            <a:r>
              <a:rPr lang="en-US" altLang="ko-KR" sz="6000" dirty="0" smtClean="0">
                <a:latin typeface="a명월L" panose="02020600000000000000" pitchFamily="18" charset="-127"/>
                <a:ea typeface="a명월L" panose="02020600000000000000" pitchFamily="18" charset="-127"/>
              </a:rPr>
              <a:t>do:</a:t>
            </a:r>
            <a:endParaRPr lang="en-US" altLang="ko-KR" sz="6000" dirty="0">
              <a:latin typeface="a명월L" panose="02020600000000000000" pitchFamily="18" charset="-127"/>
              <a:ea typeface="a명월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5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413775"/>
            <a:ext cx="2892830" cy="854925"/>
            <a:chOff x="3965152" y="1392586"/>
            <a:chExt cx="3784842" cy="13070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이등변 삼각형 5"/>
            <p:cNvSpPr/>
            <p:nvPr/>
          </p:nvSpPr>
          <p:spPr>
            <a:xfrm rot="5400000">
              <a:off x="6878947" y="1828584"/>
              <a:ext cx="1307046" cy="4350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65152" y="1400031"/>
              <a:ext cx="3349793" cy="1294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6606" y="539905"/>
            <a:ext cx="253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세운 레이드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0" y="1562646"/>
            <a:ext cx="6842841" cy="46531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27" y="773042"/>
            <a:ext cx="6686429" cy="48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06" y="1504709"/>
            <a:ext cx="8035405" cy="4519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757" y="2415705"/>
            <a:ext cx="6377216" cy="35871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0" y="413775"/>
            <a:ext cx="2892830" cy="854925"/>
            <a:chOff x="3965152" y="1392586"/>
            <a:chExt cx="3784842" cy="13070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이등변 삼각형 5"/>
            <p:cNvSpPr/>
            <p:nvPr/>
          </p:nvSpPr>
          <p:spPr>
            <a:xfrm rot="5400000">
              <a:off x="6878947" y="1828584"/>
              <a:ext cx="1307046" cy="4350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65152" y="1400031"/>
              <a:ext cx="3349793" cy="1294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6606" y="539905"/>
            <a:ext cx="253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세운 레이드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7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413775"/>
            <a:ext cx="2892830" cy="854925"/>
            <a:chOff x="3965152" y="1392586"/>
            <a:chExt cx="3784842" cy="130704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이등변 삼각형 5"/>
            <p:cNvSpPr/>
            <p:nvPr/>
          </p:nvSpPr>
          <p:spPr>
            <a:xfrm rot="5400000">
              <a:off x="6878947" y="1828584"/>
              <a:ext cx="1307046" cy="4350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65152" y="1400031"/>
              <a:ext cx="3349793" cy="1294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6606" y="539905"/>
            <a:ext cx="253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a편봉체" panose="02020600000000000000" pitchFamily="18" charset="-127"/>
                <a:ea typeface="a명월L" panose="02020600000000000000" pitchFamily="18" charset="-127"/>
              </a:rPr>
              <a:t>세운 레이드</a:t>
            </a:r>
            <a:endParaRPr lang="en-US" altLang="ko-KR" sz="3200" dirty="0">
              <a:solidFill>
                <a:schemeClr val="bg1"/>
              </a:solidFill>
              <a:latin typeface="a편봉체" panose="02020600000000000000" pitchFamily="18" charset="-127"/>
              <a:ea typeface="a편봉체" panose="02020600000000000000" pitchFamily="18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92831" y="1585724"/>
            <a:ext cx="6057882" cy="4989572"/>
            <a:chOff x="2892831" y="1585724"/>
            <a:chExt cx="6057882" cy="49895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831" y="1585724"/>
              <a:ext cx="4915401" cy="36865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30" y="3144584"/>
              <a:ext cx="4574283" cy="3430712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5209309" y="2896515"/>
            <a:ext cx="1773382" cy="1634837"/>
          </a:xfrm>
          <a:prstGeom prst="rightArrow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3626" y="1701945"/>
            <a:ext cx="7780319" cy="43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-0.19362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143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a명월L</vt:lpstr>
      <vt:lpstr>a편봉체</vt:lpstr>
      <vt:lpstr>맑은 고딕</vt:lpstr>
      <vt:lpstr>Arial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joohongryul@snu.ac.kr</dc:creator>
  <cp:lastModifiedBy>Jaerin Lee</cp:lastModifiedBy>
  <cp:revision>58</cp:revision>
  <dcterms:created xsi:type="dcterms:W3CDTF">2017-01-18T10:25:27Z</dcterms:created>
  <dcterms:modified xsi:type="dcterms:W3CDTF">2018-03-14T09:02:29Z</dcterms:modified>
</cp:coreProperties>
</file>